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7"/>
  </p:notesMasterIdLst>
  <p:sldIdLst>
    <p:sldId id="269" r:id="rId3"/>
    <p:sldId id="413" r:id="rId4"/>
    <p:sldId id="424" r:id="rId5"/>
    <p:sldId id="257" r:id="rId6"/>
    <p:sldId id="425" r:id="rId7"/>
    <p:sldId id="298" r:id="rId8"/>
    <p:sldId id="427" r:id="rId9"/>
    <p:sldId id="419" r:id="rId10"/>
    <p:sldId id="421" r:id="rId11"/>
    <p:sldId id="420" r:id="rId12"/>
    <p:sldId id="426" r:id="rId13"/>
    <p:sldId id="422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03/09/2023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50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668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12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185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835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391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177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68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35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749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06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77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322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345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4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849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884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30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423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97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491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gif"/><Relationship Id="rId11" Type="http://schemas.openxmlformats.org/officeDocument/2006/relationships/image" Target="../media/image2.jpe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6521"/>
            <a:ext cx="12192000" cy="2205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82776" y="369652"/>
            <a:ext cx="69340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62: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CHIA CHO SỐ CÓ MỘT CHỮ SỐ 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EA1CCF-11FD-AA30-F007-3AE1B491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406AD2E-A84D-7717-E647-BB22AB0F76D5}"/>
              </a:ext>
            </a:extLst>
          </p:cNvPr>
          <p:cNvSpPr txBox="1"/>
          <p:nvPr/>
        </p:nvSpPr>
        <p:spPr>
          <a:xfrm>
            <a:off x="1509925" y="997597"/>
            <a:ext cx="94893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THẢO LUẬN NHÓM VÀ BÁO CÁO KẾT QUẢ</a:t>
            </a:r>
            <a:endParaRPr sz="32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66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770" t="32937" r="18491" b="40709"/>
          <a:stretch/>
        </p:blipFill>
        <p:spPr>
          <a:xfrm>
            <a:off x="456922" y="2819020"/>
            <a:ext cx="11278155" cy="2708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91567" y="410853"/>
            <a:ext cx="69340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62: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CHIA CHO SỐ CÓ MỘT CHỮ SỐ 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922" y="1898924"/>
            <a:ext cx="3911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0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5085" t="55020" r="23749" b="8925"/>
          <a:stretch/>
        </p:blipFill>
        <p:spPr>
          <a:xfrm>
            <a:off x="788987" y="1879364"/>
            <a:ext cx="10387458" cy="4117242"/>
          </a:xfrm>
          <a:prstGeom prst="rect">
            <a:avLst/>
          </a:prstGeom>
        </p:spPr>
      </p:pic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788987" y="609602"/>
            <a:ext cx="46896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i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800" i="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rò</a:t>
            </a:r>
            <a:r>
              <a:rPr lang="en-US" altLang="en-US" sz="2800" i="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chơi</a:t>
            </a:r>
            <a:r>
              <a:rPr lang="en-US" altLang="en-US" sz="2800" i="0" dirty="0">
                <a:solidFill>
                  <a:srgbClr val="0000CC"/>
                </a:solidFill>
                <a:cs typeface="Times New Roman" panose="02020603050405020304" pitchFamily="18" charset="0"/>
              </a:rPr>
              <a:t> “Ai </a:t>
            </a:r>
            <a:r>
              <a:rPr lang="en-US" altLang="en-US" sz="2800" i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nhanh</a:t>
            </a:r>
            <a:r>
              <a:rPr lang="en-US" altLang="en-US" sz="2800" i="0" dirty="0">
                <a:solidFill>
                  <a:srgbClr val="0000CC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i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ai</a:t>
            </a:r>
            <a:r>
              <a:rPr lang="en-US" altLang="en-US" sz="2800" i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đúng</a:t>
            </a:r>
            <a:r>
              <a:rPr lang="en-US" altLang="en-US" sz="2800" i="0" dirty="0">
                <a:solidFill>
                  <a:srgbClr val="0000CC"/>
                </a:solidFill>
                <a:cs typeface="Times New Roman" panose="02020603050405020304" pitchFamily="18" charset="0"/>
              </a:rPr>
              <a:t>”</a:t>
            </a:r>
            <a:endParaRPr lang="en-US" altLang="en-US" sz="28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980803" y="1242221"/>
            <a:ext cx="75057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6600FF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0" i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• </a:t>
            </a:r>
            <a:r>
              <a:rPr lang="en-US" altLang="en-US" sz="2800" b="0" i="0" dirty="0">
                <a:solidFill>
                  <a:srgbClr val="000000"/>
                </a:solidFill>
                <a:cs typeface="Times New Roman" panose="02020603050405020304" pitchFamily="18" charset="0"/>
              </a:rPr>
              <a:t>Viết số nhận được vào ô trống :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r>
              <a:rPr lang="en-US" altLang="en-US" sz="2800" b="0" i="0" dirty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endParaRPr lang="en-US" altLang="en-US" sz="2800" b="0" i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en-US" altLang="en-US" sz="2800" b="0" i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en-US" altLang="en-US" sz="2800" b="0" i="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174021" y="1139684"/>
            <a:ext cx="4683589" cy="4572002"/>
            <a:chOff x="3174021" y="1139684"/>
            <a:chExt cx="4683589" cy="4572002"/>
          </a:xfrm>
        </p:grpSpPr>
        <p:grpSp>
          <p:nvGrpSpPr>
            <p:cNvPr id="24" name="Group 23"/>
            <p:cNvGrpSpPr/>
            <p:nvPr/>
          </p:nvGrpSpPr>
          <p:grpSpPr>
            <a:xfrm>
              <a:off x="3174021" y="1139684"/>
              <a:ext cx="4683589" cy="4572002"/>
              <a:chOff x="3122487" y="1102093"/>
              <a:chExt cx="4683589" cy="457200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122487" y="1102093"/>
                <a:ext cx="4683589" cy="4572002"/>
                <a:chOff x="3174951" y="1139685"/>
                <a:chExt cx="4683589" cy="4572002"/>
              </a:xfrm>
            </p:grpSpPr>
            <p:sp>
              <p:nvSpPr>
                <p:cNvPr id="4" name="Flowchart: Or 3"/>
                <p:cNvSpPr/>
                <p:nvPr/>
              </p:nvSpPr>
              <p:spPr>
                <a:xfrm>
                  <a:off x="3174951" y="1139685"/>
                  <a:ext cx="4572000" cy="4572000"/>
                </a:xfrm>
                <a:prstGeom prst="flowChartOr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Pie 4"/>
                <p:cNvSpPr/>
                <p:nvPr/>
              </p:nvSpPr>
              <p:spPr>
                <a:xfrm>
                  <a:off x="3174951" y="1139687"/>
                  <a:ext cx="4572000" cy="457200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" name="Pie 5"/>
                <p:cNvSpPr/>
                <p:nvPr/>
              </p:nvSpPr>
              <p:spPr>
                <a:xfrm>
                  <a:off x="3286540" y="1139685"/>
                  <a:ext cx="4572000" cy="4572000"/>
                </a:xfrm>
                <a:prstGeom prst="pie">
                  <a:avLst>
                    <a:gd name="adj1" fmla="val 16169489"/>
                    <a:gd name="adj2" fmla="val 1620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Pie 6"/>
                <p:cNvSpPr/>
                <p:nvPr/>
              </p:nvSpPr>
              <p:spPr>
                <a:xfrm rot="16200000">
                  <a:off x="3183768" y="1139686"/>
                  <a:ext cx="4572000" cy="457200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" name="Pie 7"/>
                <p:cNvSpPr/>
                <p:nvPr/>
              </p:nvSpPr>
              <p:spPr>
                <a:xfrm rot="5400000">
                  <a:off x="3224246" y="1139685"/>
                  <a:ext cx="4572000" cy="4572000"/>
                </a:xfrm>
                <a:prstGeom prst="pie">
                  <a:avLst>
                    <a:gd name="adj1" fmla="val 10740563"/>
                    <a:gd name="adj2" fmla="val 16200000"/>
                  </a:avLst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Pie 8"/>
                <p:cNvSpPr/>
                <p:nvPr/>
              </p:nvSpPr>
              <p:spPr>
                <a:xfrm rot="10800000">
                  <a:off x="3224246" y="1139686"/>
                  <a:ext cx="4572000" cy="457200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 rot="14912702">
                  <a:off x="5791200" y="2091537"/>
                  <a:ext cx="1431235" cy="92333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5400" b="1" dirty="0">
                      <a:ln w="24500" cmpd="dbl">
                        <a:solidFill>
                          <a:schemeClr val="accent2">
                            <a:shade val="85000"/>
                            <a:satMod val="155000"/>
                          </a:schemeClr>
                        </a:solidFill>
                        <a:prstDash val="solid"/>
                        <a:miter lim="800000"/>
                      </a:ln>
                      <a:gradFill>
                        <a:gsLst>
                          <a:gs pos="10000">
                            <a:schemeClr val="accent2">
                              <a:tint val="10000"/>
                              <a:satMod val="155000"/>
                            </a:schemeClr>
                          </a:gs>
                          <a:gs pos="60000">
                            <a:schemeClr val="accent2">
                              <a:tint val="30000"/>
                              <a:satMod val="155000"/>
                            </a:schemeClr>
                          </a:gs>
                          <a:gs pos="100000">
                            <a:schemeClr val="accent2">
                              <a:tint val="73000"/>
                              <a:satMod val="155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38100" dist="38100" dir="7020000" algn="tl">
                          <a:srgbClr val="000000">
                            <a:alpha val="35000"/>
                          </a:srgbClr>
                        </a:outerShdw>
                      </a:effectLst>
                    </a:rPr>
                    <a:t>2</a:t>
                  </a:r>
                  <a:endParaRPr lang="en-US" sz="5400" b="1" cap="none" spc="0" dirty="0">
                    <a:ln w="24500" cmpd="dbl">
                      <a:solidFill>
                        <a:schemeClr val="accent2">
                          <a:shade val="85000"/>
                          <a:satMod val="155000"/>
                        </a:schemeClr>
                      </a:solidFill>
                      <a:prstDash val="solid"/>
                      <a:miter lim="800000"/>
                    </a:ln>
                    <a:gradFill>
                      <a:gsLst>
                        <a:gs pos="10000">
                          <a:schemeClr val="accent2">
                            <a:tint val="10000"/>
                            <a:satMod val="155000"/>
                          </a:schemeClr>
                        </a:gs>
                        <a:gs pos="60000">
                          <a:schemeClr val="accent2">
                            <a:tint val="30000"/>
                            <a:satMod val="155000"/>
                          </a:schemeClr>
                        </a:gs>
                        <a:gs pos="100000">
                          <a:schemeClr val="accent2">
                            <a:tint val="73000"/>
                            <a:satMod val="155000"/>
                          </a:schemeClr>
                        </a:gs>
                      </a:gsLst>
                      <a:lin ang="5400000"/>
                    </a:gradFill>
                    <a:effectLst>
                      <a:outerShdw blurRad="38100" dist="38100" dir="7020000" algn="tl">
                        <a:srgbClr val="000000">
                          <a:alpha val="35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 rot="19144276">
                <a:off x="5705604" y="3940214"/>
                <a:ext cx="143123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 smtClean="0">
                    <a:ln w="24500" cmpd="dbl">
                      <a:solidFill>
                        <a:schemeClr val="accent2">
                          <a:shade val="85000"/>
                          <a:satMod val="155000"/>
                        </a:schemeClr>
                      </a:solidFill>
                      <a:prstDash val="solid"/>
                      <a:miter lim="800000"/>
                    </a:ln>
                    <a:gradFill>
                      <a:gsLst>
                        <a:gs pos="10000">
                          <a:schemeClr val="accent2">
                            <a:tint val="10000"/>
                            <a:satMod val="155000"/>
                          </a:schemeClr>
                        </a:gs>
                        <a:gs pos="60000">
                          <a:schemeClr val="accent2">
                            <a:tint val="30000"/>
                            <a:satMod val="155000"/>
                          </a:schemeClr>
                        </a:gs>
                        <a:gs pos="100000">
                          <a:schemeClr val="accent2">
                            <a:tint val="73000"/>
                            <a:satMod val="155000"/>
                          </a:schemeClr>
                        </a:gs>
                      </a:gsLst>
                      <a:lin ang="5400000"/>
                    </a:gradFill>
                    <a:effectLst>
                      <a:outerShdw blurRad="38100" dist="38100" dir="7020000" algn="tl">
                        <a:srgbClr val="000000">
                          <a:alpha val="35000"/>
                        </a:srgbClr>
                      </a:outerShdw>
                    </a:effectLst>
                  </a:rPr>
                  <a:t>3</a:t>
                </a:r>
                <a:endParaRPr lang="en-US" sz="5400" b="1" cap="none" spc="0" dirty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3195294">
                <a:off x="3903629" y="3940215"/>
                <a:ext cx="143123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 smtClean="0">
                    <a:ln w="24500" cmpd="dbl">
                      <a:solidFill>
                        <a:schemeClr val="accent2">
                          <a:shade val="85000"/>
                          <a:satMod val="155000"/>
                        </a:schemeClr>
                      </a:solidFill>
                      <a:prstDash val="solid"/>
                      <a:miter lim="800000"/>
                    </a:ln>
                    <a:gradFill>
                      <a:gsLst>
                        <a:gs pos="10000">
                          <a:schemeClr val="accent2">
                            <a:tint val="10000"/>
                            <a:satMod val="155000"/>
                          </a:schemeClr>
                        </a:gs>
                        <a:gs pos="60000">
                          <a:schemeClr val="accent2">
                            <a:tint val="30000"/>
                            <a:satMod val="155000"/>
                          </a:schemeClr>
                        </a:gs>
                        <a:gs pos="100000">
                          <a:schemeClr val="accent2">
                            <a:tint val="73000"/>
                            <a:satMod val="155000"/>
                          </a:schemeClr>
                        </a:gs>
                      </a:gsLst>
                      <a:lin ang="5400000"/>
                    </a:gradFill>
                    <a:effectLst>
                      <a:outerShdw blurRad="38100" dist="38100" dir="7020000" algn="tl">
                        <a:srgbClr val="000000">
                          <a:alpha val="35000"/>
                        </a:srgbClr>
                      </a:outerShdw>
                    </a:effectLst>
                  </a:rPr>
                  <a:t>4</a:t>
                </a:r>
                <a:endParaRPr lang="en-US" sz="5400" b="1" cap="none" spc="0" dirty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7371017">
                <a:off x="3791212" y="2074817"/>
                <a:ext cx="143123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 smtClean="0">
                    <a:ln w="24500" cmpd="dbl">
                      <a:solidFill>
                        <a:schemeClr val="accent2">
                          <a:shade val="85000"/>
                          <a:satMod val="155000"/>
                        </a:schemeClr>
                      </a:solidFill>
                      <a:prstDash val="solid"/>
                      <a:miter lim="800000"/>
                    </a:ln>
                    <a:gradFill>
                      <a:gsLst>
                        <a:gs pos="10000">
                          <a:schemeClr val="accent2">
                            <a:tint val="10000"/>
                            <a:satMod val="155000"/>
                          </a:schemeClr>
                        </a:gs>
                        <a:gs pos="60000">
                          <a:schemeClr val="accent2">
                            <a:tint val="30000"/>
                            <a:satMod val="155000"/>
                          </a:schemeClr>
                        </a:gs>
                        <a:gs pos="100000">
                          <a:schemeClr val="accent2">
                            <a:tint val="73000"/>
                            <a:satMod val="155000"/>
                          </a:schemeClr>
                        </a:gs>
                      </a:gsLst>
                      <a:lin ang="5400000"/>
                    </a:gradFill>
                    <a:effectLst>
                      <a:outerShdw blurRad="38100" dist="38100" dir="7020000" algn="tl">
                        <a:srgbClr val="000000">
                          <a:alpha val="35000"/>
                        </a:srgbClr>
                      </a:outerShdw>
                    </a:effectLst>
                  </a:rPr>
                  <a:t>5</a:t>
                </a:r>
                <a:endParaRPr lang="en-US" sz="5400" b="1" cap="none" spc="0" dirty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5" name="Flowchart: Connector 24"/>
            <p:cNvSpPr/>
            <p:nvPr/>
          </p:nvSpPr>
          <p:spPr>
            <a:xfrm>
              <a:off x="5287217" y="3159493"/>
              <a:ext cx="457200" cy="457200"/>
            </a:xfrm>
            <a:prstGeom prst="flowChartConnector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Quay"/>
          <p:cNvSpPr/>
          <p:nvPr/>
        </p:nvSpPr>
        <p:spPr>
          <a:xfrm>
            <a:off x="9568069" y="5592417"/>
            <a:ext cx="1908313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Quay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6200000">
            <a:off x="8017830" y="2547729"/>
            <a:ext cx="742122" cy="1636646"/>
          </a:xfrm>
          <a:prstGeom prst="triangl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1379695">
            <a:off x="10217425" y="367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5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0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73425" y="2767280"/>
            <a:ext cx="9925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13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38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62:</a:t>
            </a:r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CHIA CHO SỐ CÓ MỘT CHỮ SỐ 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131" y="1459490"/>
            <a:ext cx="9303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1.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đọc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nói</a:t>
            </a:r>
            <a:r>
              <a:rPr lang="en-US" altLang="en-US" sz="36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nghe</a:t>
            </a:r>
            <a:r>
              <a:rPr lang="en-US" altLang="en-US" sz="36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131" y="2394406"/>
            <a:ext cx="11444523" cy="121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2.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hiện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phép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chia ta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hiện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thứ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tự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131" y="3851752"/>
            <a:ext cx="9960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3.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nói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nghe</a:t>
            </a:r>
            <a:r>
              <a:rPr lang="en-US" altLang="en-US" sz="36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rgbClr val="0000CC"/>
                </a:solidFill>
                <a:cs typeface="Times New Roman" panose="02020603050405020304" pitchFamily="18" charset="0"/>
              </a:rPr>
              <a:t> </a:t>
            </a:r>
            <a:r>
              <a:rPr lang="en-US" altLang="en-US" sz="36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187 284 : 6 = ?</a:t>
            </a:r>
            <a:endParaRPr lang="en-US" altLang="en-US" sz="36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8960" y="56963"/>
            <a:ext cx="69340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62: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CHIA CHO SỐ CÓ MỘT CHỮ SỐ 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3" y="474785"/>
            <a:ext cx="11535508" cy="63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5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1263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934093"/>
            <a:ext cx="12192000" cy="21301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3983" y="428438"/>
            <a:ext cx="69340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62: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CHIA CHO SỐ CÓ MỘT CHỮ SỐ 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534" t="30584" r="19778" b="39384"/>
          <a:stretch/>
        </p:blipFill>
        <p:spPr>
          <a:xfrm>
            <a:off x="340438" y="2401385"/>
            <a:ext cx="11013803" cy="3341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9429" y="208630"/>
            <a:ext cx="69340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62: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CHIA CHO SỐ CÓ MỘT CHỮ SỐ 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605" y="1551229"/>
            <a:ext cx="2046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26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178</Words>
  <Application>Microsoft Office PowerPoint</Application>
  <PresentationFormat>Widescreen</PresentationFormat>
  <Paragraphs>30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Admin</cp:lastModifiedBy>
  <cp:revision>19</cp:revision>
  <dcterms:created xsi:type="dcterms:W3CDTF">2023-08-27T06:50:35Z</dcterms:created>
  <dcterms:modified xsi:type="dcterms:W3CDTF">2023-09-03T14:56:05Z</dcterms:modified>
</cp:coreProperties>
</file>